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33"/>
  </p:notesMasterIdLst>
  <p:handoutMasterIdLst>
    <p:handoutMasterId r:id="rId34"/>
  </p:handoutMasterIdLst>
  <p:sldIdLst>
    <p:sldId id="458" r:id="rId3"/>
    <p:sldId id="351" r:id="rId4"/>
    <p:sldId id="412" r:id="rId5"/>
    <p:sldId id="512" r:id="rId6"/>
    <p:sldId id="413" r:id="rId7"/>
    <p:sldId id="490" r:id="rId8"/>
    <p:sldId id="415" r:id="rId9"/>
    <p:sldId id="491" r:id="rId10"/>
    <p:sldId id="414" r:id="rId11"/>
    <p:sldId id="492" r:id="rId12"/>
    <p:sldId id="493" r:id="rId13"/>
    <p:sldId id="494" r:id="rId14"/>
    <p:sldId id="495" r:id="rId15"/>
    <p:sldId id="504" r:id="rId16"/>
    <p:sldId id="496" r:id="rId17"/>
    <p:sldId id="497" r:id="rId18"/>
    <p:sldId id="498" r:id="rId19"/>
    <p:sldId id="499" r:id="rId20"/>
    <p:sldId id="500" r:id="rId21"/>
    <p:sldId id="501" r:id="rId22"/>
    <p:sldId id="502" r:id="rId23"/>
    <p:sldId id="505" r:id="rId24"/>
    <p:sldId id="506" r:id="rId25"/>
    <p:sldId id="507" r:id="rId26"/>
    <p:sldId id="508" r:id="rId27"/>
    <p:sldId id="509" r:id="rId28"/>
    <p:sldId id="510" r:id="rId29"/>
    <p:sldId id="511" r:id="rId30"/>
    <p:sldId id="503" r:id="rId31"/>
    <p:sldId id="513" r:id="rId32"/>
  </p:sldIdLst>
  <p:sldSz cx="9144000" cy="6858000" type="screen4x3"/>
  <p:notesSz cx="6858000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B43"/>
    <a:srgbClr val="F5C543"/>
    <a:srgbClr val="31DE37"/>
    <a:srgbClr val="B10425"/>
    <a:srgbClr val="EF2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77" autoAdjust="0"/>
    <p:restoredTop sz="94671" autoAdjust="0"/>
  </p:normalViewPr>
  <p:slideViewPr>
    <p:cSldViewPr>
      <p:cViewPr varScale="1">
        <p:scale>
          <a:sx n="82" d="100"/>
          <a:sy n="82" d="100"/>
        </p:scale>
        <p:origin x="-112" y="-3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E2B25-B6D1-4DB9-B26C-24EA00068AEF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377317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20641-D6AD-4BE4-A22E-870142D586AB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302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5C709-7E5A-4525-AD50-58F81BA62CD3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689515"/>
            <a:ext cx="5486400" cy="444269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377317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DE964-F124-4485-A2E3-EB7A0311D49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043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Bienvenida y </a:t>
            </a:r>
            <a:r>
              <a:rPr lang="es-ES"/>
              <a:t>agradecimientos 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DE964-F124-4485-A2E3-EB7A0311D498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630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74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53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343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16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397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475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695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38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870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1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99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35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4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918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517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04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65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73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380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32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46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13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F8B90-0D1A-4C10-BC5B-9E71210C4884}" type="datetimeFigureOut">
              <a:rPr lang="es-ES" smtClean="0"/>
              <a:pPr/>
              <a:t>9/7/21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CCE6E-5947-47B2-9A24-1BAD7F476B7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30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907F4-9B2E-4FCE-9258-38B2BEA48FE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9/7/21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0F5EC-8703-43D7-8107-1BF705470CD1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1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Accesos%20oculares%20subtitulado.mp4" TargetMode="Externa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ndo-def-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" t="7660" r="4301" b="21001"/>
          <a:stretch/>
        </p:blipFill>
        <p:spPr>
          <a:xfrm>
            <a:off x="0" y="0"/>
            <a:ext cx="9144000" cy="5687699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5755613"/>
            <a:ext cx="9144000" cy="913747"/>
          </a:xfrm>
        </p:spPr>
        <p:txBody>
          <a:bodyPr>
            <a:normAutofit/>
          </a:bodyPr>
          <a:lstStyle/>
          <a:p>
            <a:r>
              <a:rPr lang="es-ES" sz="2400" b="1" i="1" dirty="0">
                <a:solidFill>
                  <a:schemeClr val="tx1"/>
                </a:solidFill>
                <a:latin typeface="Times New Roman"/>
                <a:ea typeface="Verdana" panose="020B0604030504040204" pitchFamily="34" charset="0"/>
                <a:cs typeface="Times New Roman"/>
              </a:rPr>
              <a:t>FORMADORES: </a:t>
            </a:r>
            <a:endParaRPr lang="es-ES" sz="2400" b="1" i="1" dirty="0" smtClean="0">
              <a:solidFill>
                <a:schemeClr val="tx1"/>
              </a:solidFill>
              <a:latin typeface="Times New Roman"/>
              <a:ea typeface="Verdana" panose="020B0604030504040204" pitchFamily="34" charset="0"/>
              <a:cs typeface="Times New Roman"/>
            </a:endParaRPr>
          </a:p>
          <a:p>
            <a:r>
              <a:rPr lang="es-ES" sz="2400" b="1" i="1" dirty="0" smtClean="0">
                <a:solidFill>
                  <a:schemeClr val="tx1"/>
                </a:solidFill>
                <a:latin typeface="Times New Roman"/>
                <a:ea typeface="Verdana" panose="020B0604030504040204" pitchFamily="34" charset="0"/>
                <a:cs typeface="Times New Roman"/>
              </a:rPr>
              <a:t>Juan </a:t>
            </a:r>
            <a:r>
              <a:rPr lang="es-ES" sz="2400" b="1" i="1" dirty="0">
                <a:solidFill>
                  <a:schemeClr val="tx1"/>
                </a:solidFill>
                <a:latin typeface="Times New Roman"/>
                <a:ea typeface="Verdana" panose="020B0604030504040204" pitchFamily="34" charset="0"/>
                <a:cs typeface="Times New Roman"/>
              </a:rPr>
              <a:t>Carlos Rodríguez, Sonia Pérez y Oscar Dios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155679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PNL Programaci</a:t>
            </a:r>
            <a:r>
              <a:rPr lang="es-ES" sz="36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ón Neuro</a:t>
            </a:r>
            <a:r>
              <a:rPr lang="es-ES" sz="3600" b="1" i="1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lang="es-ES" sz="36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ingüística </a:t>
            </a:r>
            <a:endParaRPr lang="es-ES" sz="3600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28" y="188640"/>
            <a:ext cx="4236308" cy="119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1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2394" y="1628800"/>
            <a:ext cx="8512093" cy="44497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Origen.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Qué es la PNL.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Fundamentos de la PNL &amp; técnicas PNL.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Equivalencias complejas y </a:t>
            </a:r>
            <a:r>
              <a:rPr lang="es-ES" sz="2400" dirty="0" err="1">
                <a:latin typeface="Arial"/>
                <a:cs typeface="Arial"/>
              </a:rPr>
              <a:t>coaching</a:t>
            </a:r>
            <a:r>
              <a:rPr lang="es-ES" sz="2400" dirty="0">
                <a:latin typeface="Arial"/>
                <a:cs typeface="Arial"/>
              </a:rPr>
              <a:t> trascendental.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Sistemas representacionales.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Accesos oculares.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>
                <a:latin typeface="Arial"/>
                <a:cs typeface="Arial"/>
              </a:rPr>
              <a:t>Emociones básicas en el </a:t>
            </a:r>
            <a:r>
              <a:rPr lang="es-ES" sz="2400" dirty="0" err="1">
                <a:latin typeface="Arial"/>
                <a:cs typeface="Arial"/>
              </a:rPr>
              <a:t>coaching</a:t>
            </a:r>
            <a:r>
              <a:rPr lang="es-ES" sz="2400" dirty="0">
                <a:latin typeface="Arial"/>
                <a:cs typeface="Arial"/>
              </a:rPr>
              <a:t> trascendental.</a:t>
            </a:r>
            <a:endParaRPr lang="es-ES" sz="24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0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Origen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12" name="image9.jpeg">
            <a:extLst>
              <a:ext uri="{FF2B5EF4-FFF2-40B4-BE49-F238E27FC236}">
                <a16:creationId xmlns:a16="http://schemas.microsoft.com/office/drawing/2014/main" xmlns="" id="{0F78F4EB-E775-48C7-8ED7-F63F78CD7E7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24" y="1261718"/>
            <a:ext cx="6984776" cy="55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A3378C-4D04-43B9-8F46-50B73DA81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es-ES" u="sng" dirty="0">
                <a:latin typeface="Arial"/>
                <a:cs typeface="Arial"/>
              </a:rPr>
              <a:t>Programación</a:t>
            </a:r>
            <a:r>
              <a:rPr lang="es-ES" dirty="0">
                <a:latin typeface="Arial"/>
                <a:cs typeface="Arial"/>
              </a:rPr>
              <a:t>: porque estamos </a:t>
            </a:r>
            <a:r>
              <a:rPr lang="es-ES" b="1" dirty="0">
                <a:latin typeface="Arial"/>
                <a:cs typeface="Arial"/>
              </a:rPr>
              <a:t>programados por nuestros recuerdos</a:t>
            </a:r>
            <a:r>
              <a:rPr lang="es-ES" dirty="0">
                <a:latin typeface="Arial"/>
                <a:cs typeface="Arial"/>
              </a:rPr>
              <a:t>, creencias, patrones de aprendizaje…., y podemos reprogramarnos para desactivar programas limitantes.</a:t>
            </a:r>
          </a:p>
          <a:p>
            <a:pPr marL="0" indent="0">
              <a:buNone/>
            </a:pPr>
            <a:endParaRPr lang="es-ES" dirty="0">
              <a:latin typeface="Arial"/>
              <a:cs typeface="Arial"/>
            </a:endParaRPr>
          </a:p>
          <a:p>
            <a:r>
              <a:rPr lang="es-ES" u="sng" dirty="0">
                <a:latin typeface="Arial"/>
                <a:cs typeface="Arial"/>
              </a:rPr>
              <a:t>Neuro</a:t>
            </a:r>
            <a:r>
              <a:rPr lang="es-ES" dirty="0">
                <a:latin typeface="Arial"/>
                <a:cs typeface="Arial"/>
              </a:rPr>
              <a:t>: porque </a:t>
            </a:r>
            <a:r>
              <a:rPr lang="es-ES" b="1" dirty="0">
                <a:latin typeface="Arial"/>
                <a:cs typeface="Arial"/>
              </a:rPr>
              <a:t>el cerebro genera redes neurológicas </a:t>
            </a:r>
            <a:r>
              <a:rPr lang="es-ES" dirty="0">
                <a:latin typeface="Arial"/>
                <a:cs typeface="Arial"/>
              </a:rPr>
              <a:t>donde se alojan representaciones de lo percibido, mapas de la realidad, diferentes para cada uno…. y esas redes se pueden cambiar.</a:t>
            </a:r>
          </a:p>
          <a:p>
            <a:pPr marL="0" indent="0">
              <a:buNone/>
            </a:pPr>
            <a:endParaRPr lang="es-ES" dirty="0">
              <a:latin typeface="Arial"/>
              <a:cs typeface="Arial"/>
            </a:endParaRPr>
          </a:p>
          <a:p>
            <a:r>
              <a:rPr lang="es-ES" u="sng" dirty="0">
                <a:latin typeface="Arial"/>
                <a:cs typeface="Arial"/>
              </a:rPr>
              <a:t>Lingüística</a:t>
            </a:r>
            <a:r>
              <a:rPr lang="es-ES" dirty="0">
                <a:latin typeface="Arial"/>
                <a:cs typeface="Arial"/>
              </a:rPr>
              <a:t>: porque </a:t>
            </a:r>
            <a:r>
              <a:rPr lang="es-ES" b="1" dirty="0">
                <a:latin typeface="Arial"/>
                <a:cs typeface="Arial"/>
              </a:rPr>
              <a:t>el lenguaje estructura nuestro proceso de pensamiento</a:t>
            </a:r>
            <a:r>
              <a:rPr lang="es-ES" dirty="0">
                <a:latin typeface="Arial"/>
                <a:cs typeface="Arial"/>
              </a:rPr>
              <a:t>, y sostiene nuestra conducta y disposición ante la vida.</a:t>
            </a:r>
          </a:p>
          <a:p>
            <a:pPr marL="0" indent="0">
              <a:buNone/>
            </a:pPr>
            <a:endParaRPr lang="es-E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3400" b="1" i="1" dirty="0">
                <a:solidFill>
                  <a:srgbClr val="B10425"/>
                </a:solidFill>
                <a:latin typeface="Arial"/>
                <a:cs typeface="Arial"/>
              </a:rPr>
              <a:t>Es </a:t>
            </a:r>
            <a:r>
              <a:rPr lang="es-ES" sz="3400" b="1" i="1" dirty="0" smtClean="0">
                <a:solidFill>
                  <a:srgbClr val="B10425"/>
                </a:solidFill>
                <a:latin typeface="Arial"/>
                <a:cs typeface="Arial"/>
              </a:rPr>
              <a:t>la </a:t>
            </a:r>
            <a:r>
              <a:rPr lang="es-ES" sz="3400" b="1" i="1" dirty="0">
                <a:solidFill>
                  <a:srgbClr val="B10425"/>
                </a:solidFill>
                <a:latin typeface="Arial"/>
                <a:cs typeface="Arial"/>
              </a:rPr>
              <a:t>TÉCNICA de </a:t>
            </a:r>
            <a:r>
              <a:rPr lang="es-ES" sz="3400" b="1" i="1" dirty="0" smtClean="0">
                <a:solidFill>
                  <a:srgbClr val="B10425"/>
                </a:solidFill>
                <a:latin typeface="Arial"/>
                <a:cs typeface="Arial"/>
              </a:rPr>
              <a:t>GESTIONAR </a:t>
            </a:r>
            <a:r>
              <a:rPr lang="es-ES" sz="3400" b="1" i="1" dirty="0">
                <a:solidFill>
                  <a:srgbClr val="B10425"/>
                </a:solidFill>
                <a:latin typeface="Arial"/>
                <a:cs typeface="Arial"/>
              </a:rPr>
              <a:t>y CAMBIAR los ESTADOS </a:t>
            </a:r>
            <a:r>
              <a:rPr lang="es-ES" sz="3400" b="1" i="1" dirty="0" smtClean="0">
                <a:solidFill>
                  <a:srgbClr val="B10425"/>
                </a:solidFill>
                <a:latin typeface="Arial"/>
                <a:cs typeface="Arial"/>
              </a:rPr>
              <a:t/>
            </a:r>
            <a:br>
              <a:rPr lang="es-ES" sz="3400" b="1" i="1" dirty="0" smtClean="0">
                <a:solidFill>
                  <a:srgbClr val="B10425"/>
                </a:solidFill>
                <a:latin typeface="Arial"/>
                <a:cs typeface="Arial"/>
              </a:rPr>
            </a:br>
            <a:r>
              <a:rPr lang="es-ES" sz="3400" b="1" i="1" dirty="0" smtClean="0">
                <a:solidFill>
                  <a:srgbClr val="B10425"/>
                </a:solidFill>
                <a:latin typeface="Arial"/>
                <a:cs typeface="Arial"/>
              </a:rPr>
              <a:t>y COMPORTAMIENTOS </a:t>
            </a:r>
            <a:r>
              <a:rPr lang="es-ES" sz="3400" b="1" i="1" dirty="0">
                <a:solidFill>
                  <a:srgbClr val="B10425"/>
                </a:solidFill>
                <a:latin typeface="Arial"/>
                <a:cs typeface="Arial"/>
              </a:rPr>
              <a:t>para tener siempre MAS OPCIONES.</a:t>
            </a:r>
          </a:p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948" y="260648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¿Qué es la PNL?</a:t>
            </a:r>
            <a:endParaRPr lang="es-ES" sz="2000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038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1106" y="692696"/>
            <a:ext cx="851535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3600" dirty="0">
              <a:latin typeface="Arial"/>
              <a:cs typeface="Arial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Calibración.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Uso sistemático de la negación.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Equivalencias compleja.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 err="1">
                <a:latin typeface="Arial"/>
                <a:cs typeface="Arial"/>
              </a:rPr>
              <a:t>Metamodelo</a:t>
            </a:r>
            <a:r>
              <a:rPr lang="es-ES" sz="2000" dirty="0">
                <a:latin typeface="Arial"/>
                <a:cs typeface="Arial"/>
              </a:rPr>
              <a:t>.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Sistemas representacionales.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Sabiduría: las nueve creencias de sabiduría: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Mapa y territorio.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Respeto.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La manipulación es igual a la comunicación.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La resistencia es igual a poder. 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Confía en tu inconsciente.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Tú eres el cliente más importante.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La diferencia es igual a belleza.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El derecho a aprender.</a:t>
            </a:r>
          </a:p>
          <a:p>
            <a:pPr marL="2343150" lvl="4" indent="-514350">
              <a:buFont typeface="+mj-lt"/>
              <a:buAutoNum type="arabicPeriod"/>
            </a:pPr>
            <a:r>
              <a:rPr lang="es-ES" dirty="0">
                <a:latin typeface="Arial"/>
                <a:cs typeface="Arial"/>
              </a:rPr>
              <a:t>50-50.</a:t>
            </a:r>
          </a:p>
          <a:p>
            <a:pPr marL="971550" lvl="1" indent="-514350">
              <a:buFont typeface="+mj-lt"/>
              <a:buAutoNum type="alphaLcParenR"/>
            </a:pPr>
            <a:endParaRPr lang="es-ES" sz="2000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Fundamentos de la PNL y t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écnicas PNL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69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1106" y="1340768"/>
            <a:ext cx="8515350" cy="5112568"/>
          </a:xfrm>
        </p:spPr>
        <p:txBody>
          <a:bodyPr>
            <a:noAutofit/>
          </a:bodyPr>
          <a:lstStyle/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6 pasos a la libertad.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Camino de vida.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Mando a distancia.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El templo.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Anclajes.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Dinámica colapso de anclas.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Los tres mentores.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Rueda de la Vida.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DAFO (EN 1ª, 2ª y 3ª).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es-ES" sz="2000" dirty="0">
                <a:latin typeface="Arial"/>
                <a:cs typeface="Arial"/>
              </a:rPr>
              <a:t>Etc.</a:t>
            </a:r>
            <a:endParaRPr lang="es-ES" sz="2000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Fundamentos de la PNL y t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écnicas PNL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565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Equivalencias complejas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5700250" cy="54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39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Equivalencias complejas en el </a:t>
            </a:r>
            <a:b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</a:b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oaching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Trascendental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948" y="3284984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i="1" dirty="0" smtClean="0">
                <a:latin typeface="Times New Roman"/>
                <a:cs typeface="Times New Roman"/>
              </a:rPr>
              <a:t>La pelota</a:t>
            </a:r>
            <a:endParaRPr lang="es-ES" sz="6600" b="1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791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Sistemas representacionales en el </a:t>
            </a:r>
            <a:b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</a:b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Coaching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Trascendental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xmlns="" id="{560B54D7-8C28-4CD5-8687-D8D367DD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060848"/>
            <a:ext cx="8280920" cy="35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48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Accesos oculares en el </a:t>
            </a:r>
            <a:b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</a:b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Coaching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Trascendental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8" name="Imagen 3">
            <a:hlinkClick r:id="rId2" action="ppaction://hlinkfile"/>
            <a:extLst>
              <a:ext uri="{FF2B5EF4-FFF2-40B4-BE49-F238E27FC236}">
                <a16:creationId xmlns:a16="http://schemas.microsoft.com/office/drawing/2014/main" xmlns="" id="{790D3977-6A5E-4EBE-A4DC-DC6ABF518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15" b="8416"/>
          <a:stretch/>
        </p:blipFill>
        <p:spPr>
          <a:xfrm>
            <a:off x="2339752" y="1844824"/>
            <a:ext cx="4752528" cy="433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23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Emociones b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ásica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 en el </a:t>
            </a:r>
            <a:b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</a:b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Coaching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Trascendental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5">
            <a:extLst>
              <a:ext uri="{FF2B5EF4-FFF2-40B4-BE49-F238E27FC236}">
                <a16:creationId xmlns:a16="http://schemas.microsoft.com/office/drawing/2014/main" xmlns="" id="{02B29871-6B9D-4452-A67D-A7FD1EF16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90"/>
          <a:stretch/>
        </p:blipFill>
        <p:spPr>
          <a:xfrm>
            <a:off x="0" y="1202389"/>
            <a:ext cx="9144000" cy="567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70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Emociones b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ásica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 en el </a:t>
            </a:r>
            <a:b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</a:br>
            <a:r>
              <a:rPr lang="es-ES" sz="3600" b="1" i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Coaching</a:t>
            </a:r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Trascendental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5">
            <a:extLst>
              <a:ext uri="{FF2B5EF4-FFF2-40B4-BE49-F238E27FC236}">
                <a16:creationId xmlns:a16="http://schemas.microsoft.com/office/drawing/2014/main" xmlns="" id="{02B29871-6B9D-4452-A67D-A7FD1EF16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90"/>
          <a:stretch/>
        </p:blipFill>
        <p:spPr>
          <a:xfrm>
            <a:off x="0" y="1202389"/>
            <a:ext cx="9144000" cy="5673444"/>
          </a:xfrm>
          <a:prstGeom prst="rect">
            <a:avLst/>
          </a:prstGeom>
        </p:spPr>
      </p:pic>
      <p:pic>
        <p:nvPicPr>
          <p:cNvPr id="8" name="Imagen 3">
            <a:extLst>
              <a:ext uri="{FF2B5EF4-FFF2-40B4-BE49-F238E27FC236}">
                <a16:creationId xmlns:a16="http://schemas.microsoft.com/office/drawing/2014/main" xmlns="" id="{7FFE5087-7F4E-47F3-81BC-BB0284EBB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188124"/>
            <a:ext cx="5400205" cy="569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628800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2800" b="1" dirty="0">
                <a:latin typeface="Arial"/>
                <a:cs typeface="Arial"/>
              </a:rPr>
              <a:t>¿</a:t>
            </a:r>
            <a:r>
              <a:rPr lang="es-ES" sz="2800" b="1" dirty="0" smtClean="0">
                <a:latin typeface="Arial"/>
                <a:cs typeface="Arial"/>
              </a:rPr>
              <a:t>Sabr</a:t>
            </a:r>
            <a:r>
              <a:rPr lang="es-ES" sz="2800" b="1" dirty="0" smtClean="0">
                <a:latin typeface="Arial"/>
                <a:cs typeface="Arial"/>
              </a:rPr>
              <a:t>ías cuál es cada una?</a:t>
            </a:r>
            <a:br>
              <a:rPr lang="es-ES" sz="2800" b="1" dirty="0" smtClean="0">
                <a:latin typeface="Arial"/>
                <a:cs typeface="Arial"/>
              </a:rPr>
            </a:br>
            <a:endParaRPr lang="es-ES" sz="2800" b="1" dirty="0" smtClean="0">
              <a:latin typeface="Arial"/>
              <a:cs typeface="Arial"/>
            </a:endParaRPr>
          </a:p>
          <a:p>
            <a:pPr marL="914400" lvl="1" indent="-457200">
              <a:buFont typeface="Arial"/>
              <a:buChar char="•"/>
            </a:pPr>
            <a:r>
              <a:rPr lang="es-ES" sz="2800" dirty="0" smtClean="0">
                <a:latin typeface="Arial"/>
                <a:cs typeface="Arial"/>
              </a:rPr>
              <a:t>Alegría</a:t>
            </a:r>
            <a:endParaRPr lang="es-ES" sz="2800" dirty="0">
              <a:latin typeface="Arial"/>
              <a:cs typeface="Arial"/>
            </a:endParaRP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Ira</a:t>
            </a: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Desprecio</a:t>
            </a: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Miedo</a:t>
            </a: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Tristeza</a:t>
            </a: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Sorpresa</a:t>
            </a:r>
          </a:p>
          <a:p>
            <a:pPr marL="914400" lvl="1" indent="-457200">
              <a:buFont typeface="Arial"/>
              <a:buChar char="•"/>
            </a:pPr>
            <a:r>
              <a:rPr lang="es-ES" sz="2800" dirty="0">
                <a:latin typeface="Arial"/>
                <a:cs typeface="Arial"/>
              </a:rPr>
              <a:t>Asco</a:t>
            </a:r>
            <a:endParaRPr lang="es-E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931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1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xmlns="" id="{78D91371-00F1-43DF-97F0-9998C3202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060848"/>
            <a:ext cx="7241181" cy="39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2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xmlns="" id="{1A9403D6-C5A8-4611-A9E1-19111620C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8840"/>
            <a:ext cx="6842993" cy="37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4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3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81A27E9-D6A7-46DE-88DF-3C4C82080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28800"/>
            <a:ext cx="7570631" cy="486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4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AAE735C-5485-404F-9672-6DACD0678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276872"/>
            <a:ext cx="6738714" cy="377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5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FDC5B3B-E3DC-4FB4-998A-9C8E25D8F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32856"/>
            <a:ext cx="7529142" cy="374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6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91D0C9C-1A32-453B-971E-C9F0B14F5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988840"/>
            <a:ext cx="6768752" cy="436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7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C0270AD-ADC6-41DC-9307-F8A8140D2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772816"/>
            <a:ext cx="5676131" cy="468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948" y="3284984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i="1" dirty="0" smtClean="0">
                <a:latin typeface="Times New Roman"/>
                <a:cs typeface="Times New Roman"/>
              </a:rPr>
              <a:t>Soluciones</a:t>
            </a:r>
            <a:endParaRPr lang="es-ES" sz="6600" b="1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1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xmlns="" id="{78D91371-00F1-43DF-97F0-9998C3202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00808"/>
            <a:ext cx="7241181" cy="399439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Sorpresa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4311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2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xmlns="" id="{1A9403D6-C5A8-4611-A9E1-19111620C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8840"/>
            <a:ext cx="6842993" cy="3765798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Miedo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9820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3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81A27E9-D6A7-46DE-88DF-3C4C82080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28800"/>
            <a:ext cx="7570631" cy="4865365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Ira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7611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4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AAE735C-5485-404F-9672-6DACD0678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276872"/>
            <a:ext cx="6738714" cy="3776393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Asco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7468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5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FDC5B3B-E3DC-4FB4-998A-9C8E25D8F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32856"/>
            <a:ext cx="7529142" cy="3742556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Desprecio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779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6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91D0C9C-1A32-453B-971E-C9F0B14F5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768752" cy="43658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Tristeza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5548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48" y="260648"/>
            <a:ext cx="9135052" cy="720080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Expresiones faciales de las emociones 7</a:t>
            </a:r>
            <a:endParaRPr lang="es-ES" sz="3600" b="1" i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C0270AD-ADC6-41DC-9307-F8A8140D2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484784"/>
            <a:ext cx="5676131" cy="468306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48" y="5877272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Alegr</a:t>
            </a:r>
            <a:r>
              <a:rPr lang="es-ES" sz="3600" b="1" i="1" dirty="0" smtClean="0">
                <a:solidFill>
                  <a:srgbClr val="B10425"/>
                </a:solidFill>
                <a:latin typeface="Times New Roman"/>
                <a:cs typeface="Times New Roman"/>
              </a:rPr>
              <a:t>ía</a:t>
            </a:r>
            <a:endParaRPr lang="es-ES" sz="3600" b="1" i="1" dirty="0">
              <a:solidFill>
                <a:srgbClr val="B1042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394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xmlns="" id="{BEF61D36-7C44-40B3-AA22-3C24D45CB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00" y="2053263"/>
            <a:ext cx="3042951" cy="3663593"/>
          </a:xfrm>
          <a:prstGeom prst="rect">
            <a:avLst/>
          </a:prstGeom>
        </p:spPr>
      </p:pic>
      <p:pic>
        <p:nvPicPr>
          <p:cNvPr id="8" name="Imagen 4">
            <a:extLst>
              <a:ext uri="{FF2B5EF4-FFF2-40B4-BE49-F238E27FC236}">
                <a16:creationId xmlns:a16="http://schemas.microsoft.com/office/drawing/2014/main" xmlns="" id="{A575749B-B96B-4FA5-B9F9-29CAE3717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2060848"/>
            <a:ext cx="2734024" cy="3663592"/>
          </a:xfrm>
          <a:prstGeom prst="rect">
            <a:avLst/>
          </a:prstGeom>
        </p:spPr>
      </p:pic>
      <p:pic>
        <p:nvPicPr>
          <p:cNvPr id="9" name="Imagen 5">
            <a:extLst>
              <a:ext uri="{FF2B5EF4-FFF2-40B4-BE49-F238E27FC236}">
                <a16:creationId xmlns:a16="http://schemas.microsoft.com/office/drawing/2014/main" xmlns="" id="{C10C437E-6584-4B8D-AC03-FFCE0DFF7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9" y="2060847"/>
            <a:ext cx="3199008" cy="365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82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B10425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948" y="3284984"/>
            <a:ext cx="91350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i="1" dirty="0" smtClean="0">
                <a:latin typeface="Times New Roman"/>
                <a:cs typeface="Times New Roman"/>
              </a:rPr>
              <a:t>¿Qu</a:t>
            </a:r>
            <a:r>
              <a:rPr lang="es-ES" sz="6600" b="1" i="1" dirty="0" smtClean="0">
                <a:latin typeface="Times New Roman"/>
                <a:cs typeface="Times New Roman"/>
              </a:rPr>
              <a:t>é te llevas?</a:t>
            </a:r>
            <a:endParaRPr lang="es-ES" sz="6600" b="1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6275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7936</TotalTime>
  <Words>419</Words>
  <Application>Microsoft Macintosh PowerPoint</Application>
  <PresentationFormat>On-screen Show (4:3)</PresentationFormat>
  <Paragraphs>89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Tema de Office</vt:lpstr>
      <vt:lpstr>3_Tema de Office</vt:lpstr>
      <vt:lpstr>PowerPoint Presentation</vt:lpstr>
      <vt:lpstr>PowerPoint Presentation</vt:lpstr>
      <vt:lpstr>Origen</vt:lpstr>
      <vt:lpstr>PowerPoint Presentation</vt:lpstr>
      <vt:lpstr>Fundamentos de la PNL y técnicas PNL</vt:lpstr>
      <vt:lpstr>Fundamentos de la PNL y técnicas PNL</vt:lpstr>
      <vt:lpstr>Equivalencias complejas</vt:lpstr>
      <vt:lpstr>Equivalencias complejas en el  Coaching Trascendental</vt:lpstr>
      <vt:lpstr>Sistemas representacionales en el  Coaching Trascendental</vt:lpstr>
      <vt:lpstr>Accesos oculares en el  Coaching Trascendental</vt:lpstr>
      <vt:lpstr>Emociones básicas en el  Coaching Trascendental</vt:lpstr>
      <vt:lpstr>Emociones básicas en el  Coaching Trascendental</vt:lpstr>
      <vt:lpstr>Expresiones faciales de las emociones</vt:lpstr>
      <vt:lpstr>Expresiones faciales de las emociones 1</vt:lpstr>
      <vt:lpstr>Expresiones faciales de las emociones 2</vt:lpstr>
      <vt:lpstr>Expresiones faciales de las emociones 3</vt:lpstr>
      <vt:lpstr>Expresiones faciales de las emociones 4</vt:lpstr>
      <vt:lpstr>Expresiones faciales de las emociones 5</vt:lpstr>
      <vt:lpstr>Expresiones faciales de las emociones 6</vt:lpstr>
      <vt:lpstr>Expresiones faciales de las emociones 7</vt:lpstr>
      <vt:lpstr>Expresiones faciales de las emociones</vt:lpstr>
      <vt:lpstr>Expresiones faciales de las emociones 1</vt:lpstr>
      <vt:lpstr>Expresiones faciales de las emociones 2</vt:lpstr>
      <vt:lpstr>Expresiones faciales de las emociones 3</vt:lpstr>
      <vt:lpstr>Expresiones faciales de las emociones 4</vt:lpstr>
      <vt:lpstr>Expresiones faciales de las emociones 5</vt:lpstr>
      <vt:lpstr>Expresiones faciales de las emociones 6</vt:lpstr>
      <vt:lpstr>Expresiones faciales de las emociones 7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DE COACHING</dc:title>
  <dc:creator>SONIA</dc:creator>
  <cp:lastModifiedBy>Gemma Palomares</cp:lastModifiedBy>
  <cp:revision>379</cp:revision>
  <cp:lastPrinted>2016-04-04T10:40:58Z</cp:lastPrinted>
  <dcterms:created xsi:type="dcterms:W3CDTF">2014-11-30T09:17:39Z</dcterms:created>
  <dcterms:modified xsi:type="dcterms:W3CDTF">2021-07-09T11:16:44Z</dcterms:modified>
</cp:coreProperties>
</file>